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306" r:id="rId2"/>
    <p:sldId id="304" r:id="rId3"/>
    <p:sldId id="257" r:id="rId4"/>
    <p:sldId id="307" r:id="rId5"/>
    <p:sldId id="308" r:id="rId6"/>
    <p:sldId id="258" r:id="rId7"/>
    <p:sldId id="310" r:id="rId8"/>
    <p:sldId id="311" r:id="rId9"/>
    <p:sldId id="315" r:id="rId10"/>
    <p:sldId id="309" r:id="rId11"/>
    <p:sldId id="312" r:id="rId12"/>
    <p:sldId id="313" r:id="rId13"/>
    <p:sldId id="316" r:id="rId14"/>
    <p:sldId id="259" r:id="rId15"/>
    <p:sldId id="317" r:id="rId16"/>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D3901F-1707-4FB8-A7EE-5384FA697751}"/>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A Study Of The Psalms (7)</a:t>
            </a:r>
          </a:p>
        </p:txBody>
      </p:sp>
      <p:sp>
        <p:nvSpPr>
          <p:cNvPr id="3" name="Date Placeholder 2">
            <a:extLst>
              <a:ext uri="{FF2B5EF4-FFF2-40B4-BE49-F238E27FC236}">
                <a16:creationId xmlns:a16="http://schemas.microsoft.com/office/drawing/2014/main" id="{C21346FE-5371-4845-93C5-27ED22FC8A46}"/>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1/23/2022 am class</a:t>
            </a:r>
          </a:p>
        </p:txBody>
      </p:sp>
      <p:sp>
        <p:nvSpPr>
          <p:cNvPr id="4" name="Footer Placeholder 3">
            <a:extLst>
              <a:ext uri="{FF2B5EF4-FFF2-40B4-BE49-F238E27FC236}">
                <a16:creationId xmlns:a16="http://schemas.microsoft.com/office/drawing/2014/main" id="{5A4ADEA3-85C5-47FB-95E1-349FFAD7E24E}"/>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34CEE44E-012D-4282-B696-DF8D2B1C76F4}"/>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A1E74D1C-F84E-45D9-B986-636CF9320EF0}"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9309546"/>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A Study Of The Psalms (7)</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1/23/2022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9CB07921-97B2-4886-9C73-D1919714EEC0}" type="slidenum">
              <a:rPr lang="en-US" smtClean="0"/>
              <a:t>‹#›</a:t>
            </a:fld>
            <a:endParaRPr lang="en-US"/>
          </a:p>
        </p:txBody>
      </p:sp>
    </p:spTree>
    <p:extLst>
      <p:ext uri="{BB962C8B-B14F-4D97-AF65-F5344CB8AC3E}">
        <p14:creationId xmlns:p14="http://schemas.microsoft.com/office/powerpoint/2010/main" val="288057530"/>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3" y="6"/>
            <a:ext cx="9140825" cy="6850063"/>
            <a:chOff x="0" y="0"/>
            <a:chExt cx="5758" cy="4315"/>
          </a:xfrm>
        </p:grpSpPr>
        <p:grpSp>
          <p:nvGrpSpPr>
            <p:cNvPr id="3" name="Group 3"/>
            <p:cNvGrpSpPr>
              <a:grpSpLocks/>
            </p:cNvGrpSpPr>
            <p:nvPr userDrawn="1"/>
          </p:nvGrpSpPr>
          <p:grpSpPr bwMode="auto">
            <a:xfrm>
              <a:off x="1728" y="2230"/>
              <a:ext cx="4027" cy="2085"/>
              <a:chOff x="1728" y="2230"/>
              <a:chExt cx="4027" cy="2085"/>
            </a:xfrm>
          </p:grpSpPr>
          <p:sp>
            <p:nvSpPr>
              <p:cNvPr id="7172"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sz="1800"/>
              </a:p>
            </p:txBody>
          </p:sp>
          <p:sp>
            <p:nvSpPr>
              <p:cNvPr id="7173"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sz="1800"/>
              </a:p>
            </p:txBody>
          </p:sp>
          <p:sp>
            <p:nvSpPr>
              <p:cNvPr id="7174"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sz="1800"/>
              </a:p>
            </p:txBody>
          </p:sp>
          <p:sp>
            <p:nvSpPr>
              <p:cNvPr id="7175"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sz="1800"/>
              </a:p>
            </p:txBody>
          </p:sp>
          <p:sp>
            <p:nvSpPr>
              <p:cNvPr id="7176"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sz="1800"/>
              </a:p>
            </p:txBody>
          </p:sp>
        </p:grpSp>
        <p:sp>
          <p:nvSpPr>
            <p:cNvPr id="7177"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sz="1800"/>
            </a:p>
          </p:txBody>
        </p:sp>
        <p:sp>
          <p:nvSpPr>
            <p:cNvPr id="7178"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sz="1800"/>
            </a:p>
          </p:txBody>
        </p:sp>
      </p:grpSp>
      <p:sp>
        <p:nvSpPr>
          <p:cNvPr id="7179" name="Rectangle 11"/>
          <p:cNvSpPr>
            <a:spLocks noGrp="1" noChangeArrowheads="1"/>
          </p:cNvSpPr>
          <p:nvPr>
            <p:ph type="ctrTitle" sz="quarter"/>
          </p:nvPr>
        </p:nvSpPr>
        <p:spPr>
          <a:xfrm>
            <a:off x="685800" y="1736731"/>
            <a:ext cx="7772400" cy="1920875"/>
          </a:xfrm>
        </p:spPr>
        <p:txBody>
          <a:bodyPr/>
          <a:lstStyle>
            <a:lvl1pPr>
              <a:defRPr sz="6000"/>
            </a:lvl1pPr>
          </a:lstStyle>
          <a:p>
            <a:r>
              <a:rPr lang="en-US"/>
              <a:t>Click to edit Master title style</a:t>
            </a:r>
          </a:p>
        </p:txBody>
      </p:sp>
      <p:sp>
        <p:nvSpPr>
          <p:cNvPr id="718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181" name="Rectangle 13"/>
          <p:cNvSpPr>
            <a:spLocks noGrp="1" noChangeArrowheads="1"/>
          </p:cNvSpPr>
          <p:nvPr>
            <p:ph type="dt" sz="quarter" idx="2"/>
          </p:nvPr>
        </p:nvSpPr>
        <p:spPr>
          <a:xfrm>
            <a:off x="457200" y="6248400"/>
            <a:ext cx="2133600" cy="476250"/>
          </a:xfrm>
        </p:spPr>
        <p:txBody>
          <a:bodyPr/>
          <a:lstStyle>
            <a:lvl1pPr>
              <a:defRPr/>
            </a:lvl1pPr>
          </a:lstStyle>
          <a:p>
            <a:fld id="{6C7E2EF4-5054-4F7C-91C9-E35CC996D3E7}" type="datetimeFigureOut">
              <a:rPr lang="en-US" smtClean="0"/>
              <a:pPr/>
              <a:t>1/29/2022</a:t>
            </a:fld>
            <a:endParaRPr lang="en-US"/>
          </a:p>
        </p:txBody>
      </p:sp>
      <p:sp>
        <p:nvSpPr>
          <p:cNvPr id="7182" name="Rectangle 14"/>
          <p:cNvSpPr>
            <a:spLocks noGrp="1" noChangeArrowheads="1"/>
          </p:cNvSpPr>
          <p:nvPr>
            <p:ph type="ftr" sz="quarter" idx="3"/>
          </p:nvPr>
        </p:nvSpPr>
        <p:spPr>
          <a:xfrm>
            <a:off x="3124200" y="6251575"/>
            <a:ext cx="2895600" cy="476250"/>
          </a:xfrm>
        </p:spPr>
        <p:txBody>
          <a:bodyPr/>
          <a:lstStyle>
            <a:lvl1pPr>
              <a:defRPr/>
            </a:lvl1pPr>
          </a:lstStyle>
          <a:p>
            <a:endParaRPr lang="en-US"/>
          </a:p>
        </p:txBody>
      </p:sp>
      <p:sp>
        <p:nvSpPr>
          <p:cNvPr id="7183" name="Rectangle 15"/>
          <p:cNvSpPr>
            <a:spLocks noGrp="1" noChangeArrowheads="1"/>
          </p:cNvSpPr>
          <p:nvPr>
            <p:ph type="sldNum" sz="quarter" idx="4"/>
          </p:nvPr>
        </p:nvSpPr>
        <p:spPr>
          <a:xfrm>
            <a:off x="6553200" y="6254750"/>
            <a:ext cx="2133600" cy="476250"/>
          </a:xfrm>
        </p:spPr>
        <p:txBody>
          <a:bodyPr/>
          <a:lstStyle>
            <a:lvl1pPr>
              <a:defRPr/>
            </a:lvl1pPr>
          </a:lstStyle>
          <a:p>
            <a:fld id="{34A3E3A3-8F81-4314-90CE-9C987AD01EF2}" type="slidenum">
              <a:rPr lang="en-US" smtClean="0"/>
              <a:pPr/>
              <a:t>‹#›</a:t>
            </a:fld>
            <a:endParaRPr lang="en-US"/>
          </a:p>
        </p:txBody>
      </p:sp>
    </p:spTree>
    <p:extLst>
      <p:ext uri="{BB962C8B-B14F-4D97-AF65-F5344CB8AC3E}">
        <p14:creationId xmlns:p14="http://schemas.microsoft.com/office/powerpoint/2010/main" val="2410830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1/29/2022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423603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1/29/2022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3664904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6"/>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600206"/>
            <a:ext cx="4038600" cy="4525963"/>
          </a:xfrm>
        </p:spPr>
        <p:txBody>
          <a:bodyPr/>
          <a:lstStyle/>
          <a:p>
            <a:r>
              <a:rPr lang="en-US"/>
              <a:t>Click icon to add clip art</a:t>
            </a:r>
          </a:p>
        </p:txBody>
      </p:sp>
      <p:sp>
        <p:nvSpPr>
          <p:cNvPr id="5" name="Date Placeholder 4"/>
          <p:cNvSpPr>
            <a:spLocks noGrp="1"/>
          </p:cNvSpPr>
          <p:nvPr>
            <p:ph type="dt" sz="half" idx="10"/>
          </p:nvPr>
        </p:nvSpPr>
        <p:spPr>
          <a:xfrm>
            <a:off x="457200" y="6251575"/>
            <a:ext cx="2133600" cy="476250"/>
          </a:xfrm>
        </p:spPr>
        <p:txBody>
          <a:bodyPr/>
          <a:lstStyle>
            <a:lvl1pPr>
              <a:defRPr/>
            </a:lvl1pPr>
          </a:lstStyle>
          <a:p>
            <a:fld id="{6C7E2EF4-5054-4F7C-91C9-E35CC996D3E7}" type="datetimeFigureOut">
              <a:rPr lang="en-US" smtClean="0"/>
              <a:pPr/>
              <a:t>1/29/2022</a:t>
            </a:fld>
            <a:endParaRPr lang="en-US"/>
          </a:p>
        </p:txBody>
      </p:sp>
      <p:sp>
        <p:nvSpPr>
          <p:cNvPr id="6" name="Slide Number Placeholder 5"/>
          <p:cNvSpPr>
            <a:spLocks noGrp="1"/>
          </p:cNvSpPr>
          <p:nvPr>
            <p:ph type="sldNum" sz="quarter" idx="11"/>
          </p:nvPr>
        </p:nvSpPr>
        <p:spPr>
          <a:xfrm>
            <a:off x="6553200" y="6248400"/>
            <a:ext cx="2133600" cy="476250"/>
          </a:xfrm>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a:xfrm>
            <a:off x="3124200" y="6248400"/>
            <a:ext cx="2895600" cy="476250"/>
          </a:xfrm>
        </p:spPr>
        <p:txBody>
          <a:bodyPr/>
          <a:lstStyle>
            <a:lvl1pPr>
              <a:defRPr/>
            </a:lvl1pPr>
          </a:lstStyle>
          <a:p>
            <a:endParaRPr lang="en-US"/>
          </a:p>
        </p:txBody>
      </p:sp>
    </p:spTree>
    <p:extLst>
      <p:ext uri="{BB962C8B-B14F-4D97-AF65-F5344CB8AC3E}">
        <p14:creationId xmlns:p14="http://schemas.microsoft.com/office/powerpoint/2010/main" val="1474334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1/29/2022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350004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1/29/2022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1152310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6C7E2EF4-5054-4F7C-91C9-E35CC996D3E7}" type="datetimeFigureOut">
              <a:rPr lang="en-US" smtClean="0"/>
              <a:pPr/>
              <a:t>1/29/2022</a:t>
            </a:fld>
            <a:endParaRPr lang="en-US"/>
          </a:p>
        </p:txBody>
      </p:sp>
      <p:sp>
        <p:nvSpPr>
          <p:cNvPr id="6" name="Slide Number Placeholder 5"/>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646487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6C7E2EF4-5054-4F7C-91C9-E35CC996D3E7}" type="datetimeFigureOut">
              <a:rPr lang="en-US" smtClean="0"/>
              <a:pPr/>
              <a:t>1/29/2022</a:t>
            </a:fld>
            <a:endParaRPr lang="en-US"/>
          </a:p>
        </p:txBody>
      </p:sp>
      <p:sp>
        <p:nvSpPr>
          <p:cNvPr id="8" name="Slide Number Placeholder 7"/>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9" name="Footer Placeholder 8"/>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406693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6C7E2EF4-5054-4F7C-91C9-E35CC996D3E7}" type="datetimeFigureOut">
              <a:rPr lang="en-US" smtClean="0"/>
              <a:pPr/>
              <a:t>1/29/2022</a:t>
            </a:fld>
            <a:endParaRPr lang="en-US"/>
          </a:p>
        </p:txBody>
      </p:sp>
      <p:sp>
        <p:nvSpPr>
          <p:cNvPr id="4" name="Slide Number Placeholder 3"/>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5" name="Footer Placeholder 4"/>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3565674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6C7E2EF4-5054-4F7C-91C9-E35CC996D3E7}" type="datetimeFigureOut">
              <a:rPr lang="en-US" smtClean="0"/>
              <a:pPr/>
              <a:t>1/29/2022</a:t>
            </a:fld>
            <a:endParaRPr lang="en-US"/>
          </a:p>
        </p:txBody>
      </p:sp>
      <p:sp>
        <p:nvSpPr>
          <p:cNvPr id="3" name="Slide Number Placeholder 2"/>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4" name="Footer Placeholder 3"/>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277921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6C7E2EF4-5054-4F7C-91C9-E35CC996D3E7}" type="datetimeFigureOut">
              <a:rPr lang="en-US" smtClean="0"/>
              <a:pPr/>
              <a:t>1/29/2022</a:t>
            </a:fld>
            <a:endParaRPr lang="en-US"/>
          </a:p>
        </p:txBody>
      </p:sp>
      <p:sp>
        <p:nvSpPr>
          <p:cNvPr id="6" name="Slide Number Placeholder 5"/>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558630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6C7E2EF4-5054-4F7C-91C9-E35CC996D3E7}" type="datetimeFigureOut">
              <a:rPr lang="en-US" smtClean="0"/>
              <a:pPr/>
              <a:t>1/29/2022</a:t>
            </a:fld>
            <a:endParaRPr lang="en-US"/>
          </a:p>
        </p:txBody>
      </p:sp>
      <p:sp>
        <p:nvSpPr>
          <p:cNvPr id="6" name="Slide Number Placeholder 5"/>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379054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fld id="{6C7E2EF4-5054-4F7C-91C9-E35CC996D3E7}" type="datetimeFigureOut">
              <a:rPr lang="en-US" smtClean="0"/>
              <a:pPr/>
              <a:t>1/29/2022</a:t>
            </a:fld>
            <a:endParaRPr lang="en-US"/>
          </a:p>
        </p:txBody>
      </p:sp>
      <p:sp>
        <p:nvSpPr>
          <p:cNvPr id="6147"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34A3E3A3-8F81-4314-90CE-9C987AD01EF2}" type="slidenum">
              <a:rPr lang="en-US" smtClean="0"/>
              <a:pPr/>
              <a:t>‹#›</a:t>
            </a:fld>
            <a:endParaRPr lang="en-US"/>
          </a:p>
        </p:txBody>
      </p:sp>
      <p:grpSp>
        <p:nvGrpSpPr>
          <p:cNvPr id="2" name="Group 4"/>
          <p:cNvGrpSpPr>
            <a:grpSpLocks/>
          </p:cNvGrpSpPr>
          <p:nvPr/>
        </p:nvGrpSpPr>
        <p:grpSpPr bwMode="auto">
          <a:xfrm>
            <a:off x="3" y="6"/>
            <a:ext cx="9140825" cy="6850063"/>
            <a:chOff x="0" y="0"/>
            <a:chExt cx="5758" cy="4315"/>
          </a:xfrm>
        </p:grpSpPr>
        <p:grpSp>
          <p:nvGrpSpPr>
            <p:cNvPr id="3" name="Group 5"/>
            <p:cNvGrpSpPr>
              <a:grpSpLocks/>
            </p:cNvGrpSpPr>
            <p:nvPr userDrawn="1"/>
          </p:nvGrpSpPr>
          <p:grpSpPr bwMode="auto">
            <a:xfrm>
              <a:off x="1728" y="2230"/>
              <a:ext cx="4027" cy="2085"/>
              <a:chOff x="1728" y="2230"/>
              <a:chExt cx="4027" cy="2085"/>
            </a:xfrm>
          </p:grpSpPr>
          <p:sp>
            <p:nvSpPr>
              <p:cNvPr id="6150"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sz="1800"/>
              </a:p>
            </p:txBody>
          </p:sp>
          <p:sp>
            <p:nvSpPr>
              <p:cNvPr id="6151"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sz="1800"/>
              </a:p>
            </p:txBody>
          </p:sp>
          <p:sp>
            <p:nvSpPr>
              <p:cNvPr id="6152"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sz="1800"/>
              </a:p>
            </p:txBody>
          </p:sp>
          <p:sp>
            <p:nvSpPr>
              <p:cNvPr id="6153"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sz="1800"/>
              </a:p>
            </p:txBody>
          </p:sp>
          <p:sp>
            <p:nvSpPr>
              <p:cNvPr id="6154"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sz="1800"/>
              </a:p>
            </p:txBody>
          </p:sp>
        </p:grpSp>
        <p:sp>
          <p:nvSpPr>
            <p:cNvPr id="6155"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sz="1800"/>
            </a:p>
          </p:txBody>
        </p:sp>
        <p:sp>
          <p:nvSpPr>
            <p:cNvPr id="6156"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sz="1800"/>
            </a:p>
          </p:txBody>
        </p:sp>
      </p:grpSp>
      <p:sp>
        <p:nvSpPr>
          <p:cNvPr id="6157"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8"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endParaRPr lang="en-US"/>
          </a:p>
        </p:txBody>
      </p:sp>
      <p:sp>
        <p:nvSpPr>
          <p:cNvPr id="6159" name="Rectangle 15"/>
          <p:cNvSpPr>
            <a:spLocks noGrp="1" noChangeArrowheads="1"/>
          </p:cNvSpPr>
          <p:nvPr>
            <p:ph type="body" idx="1"/>
          </p:nvPr>
        </p:nvSpPr>
        <p:spPr bwMode="auto">
          <a:xfrm>
            <a:off x="457200" y="1600206"/>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09470311"/>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1" fontAlgn="base" hangingPunct="1">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8FD42-A963-4CCE-B7E9-42F50985950B}"/>
              </a:ext>
            </a:extLst>
          </p:cNvPr>
          <p:cNvSpPr>
            <a:spLocks noGrp="1"/>
          </p:cNvSpPr>
          <p:nvPr>
            <p:ph type="ctrTitle"/>
          </p:nvPr>
        </p:nvSpPr>
        <p:spPr>
          <a:xfrm>
            <a:off x="685800" y="1840457"/>
            <a:ext cx="7772400" cy="2000548"/>
          </a:xfrm>
        </p:spPr>
        <p:txBody>
          <a:bodyPr>
            <a:spAutoFit/>
          </a:bodyPr>
          <a:lstStyle/>
          <a:p>
            <a:pPr>
              <a:spcBef>
                <a:spcPts val="0"/>
              </a:spcBef>
              <a:spcAft>
                <a:spcPts val="0"/>
              </a:spcAft>
            </a:pPr>
            <a:r>
              <a:rPr lang="en-US" sz="4400" dirty="0">
                <a:solidFill>
                  <a:schemeClr val="tx1"/>
                </a:solidFill>
                <a:latin typeface="Arial" panose="020B0604020202020204" pitchFamily="34" charset="0"/>
                <a:ea typeface="Arial" panose="020B0604020202020204" pitchFamily="34" charset="0"/>
                <a:cs typeface="Times New Roman" panose="02020603050405020304" pitchFamily="18" charset="0"/>
              </a:rPr>
              <a:t>Studying the Psalms</a:t>
            </a:r>
            <a:br>
              <a:rPr lang="en-US" sz="4400" dirty="0">
                <a:solidFill>
                  <a:schemeClr val="tx1"/>
                </a:solidFill>
                <a:latin typeface="Arial" panose="020B0604020202020204" pitchFamily="34" charset="0"/>
                <a:ea typeface="Arial" panose="020B0604020202020204" pitchFamily="34" charset="0"/>
                <a:cs typeface="Times New Roman" panose="02020603050405020304" pitchFamily="18" charset="0"/>
              </a:rPr>
            </a:br>
            <a:br>
              <a:rPr lang="en-US" sz="3200" dirty="0">
                <a:solidFill>
                  <a:schemeClr val="tx1"/>
                </a:solidFill>
                <a:latin typeface="Times New Roman" panose="02020603050405020304" pitchFamily="18" charset="0"/>
                <a:ea typeface="PMingLiU" panose="02020500000000000000" pitchFamily="18" charset="-120"/>
              </a:rPr>
            </a:br>
            <a:r>
              <a:rPr lang="en-US" sz="4800" dirty="0">
                <a:solidFill>
                  <a:schemeClr val="tx1"/>
                </a:solidFill>
                <a:latin typeface="Times New Roman" panose="02020603050405020304" pitchFamily="18" charset="0"/>
                <a:ea typeface="PMingLiU" panose="02020500000000000000" pitchFamily="18" charset="-120"/>
              </a:rPr>
              <a:t>Psalms 1</a:t>
            </a:r>
            <a:endParaRPr lang="en-US" dirty="0">
              <a:solidFill>
                <a:schemeClr val="tx1"/>
              </a:solidFill>
            </a:endParaRPr>
          </a:p>
        </p:txBody>
      </p:sp>
      <p:sp>
        <p:nvSpPr>
          <p:cNvPr id="4" name="TextBox 3">
            <a:extLst>
              <a:ext uri="{FF2B5EF4-FFF2-40B4-BE49-F238E27FC236}">
                <a16:creationId xmlns:a16="http://schemas.microsoft.com/office/drawing/2014/main" id="{4A46EE66-57DE-4101-BAC0-6065F6D48EA7}"/>
              </a:ext>
            </a:extLst>
          </p:cNvPr>
          <p:cNvSpPr txBox="1"/>
          <p:nvPr/>
        </p:nvSpPr>
        <p:spPr>
          <a:xfrm>
            <a:off x="3258181" y="5924556"/>
            <a:ext cx="2650084" cy="461665"/>
          </a:xfrm>
          <a:prstGeom prst="rect">
            <a:avLst/>
          </a:prstGeom>
          <a:noFill/>
        </p:spPr>
        <p:txBody>
          <a:bodyPr wrap="none" rtlCol="0">
            <a:spAutoFit/>
          </a:bodyPr>
          <a:lstStyle/>
          <a:p>
            <a:pPr defTabSz="457200">
              <a:defRPr/>
            </a:pPr>
            <a:r>
              <a:rPr lang="en-US" sz="2400" b="1" dirty="0">
                <a:latin typeface="Arial" panose="020B0604020202020204" pitchFamily="34" charset="0"/>
                <a:cs typeface="Arial" panose="020B0604020202020204" pitchFamily="34" charset="0"/>
              </a:rPr>
              <a:t>January 23, 2022</a:t>
            </a:r>
          </a:p>
        </p:txBody>
      </p:sp>
    </p:spTree>
    <p:extLst>
      <p:ext uri="{BB962C8B-B14F-4D97-AF65-F5344CB8AC3E}">
        <p14:creationId xmlns:p14="http://schemas.microsoft.com/office/powerpoint/2010/main" val="34837628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57200" y="1333504"/>
            <a:ext cx="8229600" cy="5032147"/>
          </a:xfrm>
        </p:spPr>
        <p:txBody>
          <a:bodyPr>
            <a:spAutoFit/>
          </a:bodyPr>
          <a:lstStyle/>
          <a:p>
            <a:pPr>
              <a:spcBef>
                <a:spcPts val="600"/>
              </a:spcBef>
              <a:buNone/>
            </a:pPr>
            <a:r>
              <a:rPr lang="en-US" u="sng" dirty="0"/>
              <a:t>Character of the </a:t>
            </a:r>
            <a:r>
              <a:rPr lang="en-US" sz="3600" b="1" u="sng" dirty="0"/>
              <a:t>blessed</a:t>
            </a:r>
            <a:r>
              <a:rPr lang="en-US" u="sng" dirty="0"/>
              <a:t> man</a:t>
            </a:r>
            <a:r>
              <a:rPr lang="en-US" dirty="0"/>
              <a:t>. 1:1-2</a:t>
            </a:r>
          </a:p>
          <a:p>
            <a:pPr>
              <a:spcBef>
                <a:spcPts val="600"/>
              </a:spcBef>
              <a:buNone/>
            </a:pPr>
            <a:r>
              <a:rPr lang="en-US" dirty="0"/>
              <a:t>Negative: cf. Deuteronomy 6:6-9</a:t>
            </a:r>
          </a:p>
          <a:p>
            <a:pPr>
              <a:spcBef>
                <a:spcPts val="600"/>
              </a:spcBef>
            </a:pPr>
            <a:r>
              <a:rPr lang="en-US" i="1" dirty="0"/>
              <a:t>“</a:t>
            </a:r>
            <a:r>
              <a:rPr lang="en-US" b="1" i="1" dirty="0"/>
              <a:t>walketh not in the counsel of the wicked</a:t>
            </a:r>
            <a:r>
              <a:rPr lang="en-US" i="1" dirty="0"/>
              <a:t>”</a:t>
            </a:r>
          </a:p>
          <a:p>
            <a:pPr lvl="1">
              <a:spcBef>
                <a:spcPts val="600"/>
              </a:spcBef>
            </a:pPr>
            <a:r>
              <a:rPr lang="en-US" dirty="0"/>
              <a:t>Going along with the crowd. </a:t>
            </a:r>
            <a:r>
              <a:rPr lang="en-US" i="1" dirty="0"/>
              <a:t>“</a:t>
            </a:r>
            <a:r>
              <a:rPr lang="en-US" b="1" i="1" dirty="0"/>
              <a:t>He that walketh with wise men shall be wise: but a companion of fools shall be destroyed</a:t>
            </a:r>
            <a:r>
              <a:rPr lang="en-US" i="1" dirty="0"/>
              <a:t>”</a:t>
            </a:r>
            <a:r>
              <a:rPr lang="en-US" b="1" dirty="0"/>
              <a:t> (Proverbs 13:20).</a:t>
            </a:r>
          </a:p>
          <a:p>
            <a:pPr lvl="1">
              <a:spcBef>
                <a:spcPts val="600"/>
              </a:spcBef>
            </a:pPr>
            <a:r>
              <a:rPr lang="en-US" b="1" dirty="0"/>
              <a:t>No counsel against the Lord can succeed.</a:t>
            </a:r>
          </a:p>
          <a:p>
            <a:pPr lvl="2">
              <a:spcBef>
                <a:spcPts val="600"/>
              </a:spcBef>
            </a:pPr>
            <a:r>
              <a:rPr lang="en-US" sz="2800" b="1" dirty="0"/>
              <a:t> Proverbs 21:30</a:t>
            </a:r>
            <a:r>
              <a:rPr lang="en-US" sz="2800" dirty="0"/>
              <a:t>, </a:t>
            </a:r>
            <a:r>
              <a:rPr lang="en-US" sz="2800" i="1" dirty="0"/>
              <a:t>“</a:t>
            </a:r>
            <a:r>
              <a:rPr lang="en-US" sz="2800" b="1" i="1" dirty="0"/>
              <a:t>There is no wisdom nor understanding Nor counsel against Jehovah</a:t>
            </a:r>
            <a:r>
              <a:rPr lang="en-US" sz="2800" i="1" dirty="0"/>
              <a:t>.”</a:t>
            </a:r>
            <a:r>
              <a:rPr lang="en-US" sz="2800" b="1" dirty="0"/>
              <a:t> </a:t>
            </a:r>
            <a:br>
              <a:rPr lang="en-US" sz="2800" b="1" dirty="0"/>
            </a:br>
            <a:r>
              <a:rPr lang="en-US" sz="2800" b="1" dirty="0"/>
              <a:t>(cf. Isaiah 8:10).</a:t>
            </a:r>
          </a:p>
        </p:txBody>
      </p:sp>
    </p:spTree>
    <p:extLst>
      <p:ext uri="{BB962C8B-B14F-4D97-AF65-F5344CB8AC3E}">
        <p14:creationId xmlns:p14="http://schemas.microsoft.com/office/powerpoint/2010/main" val="623110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150829" y="1230862"/>
            <a:ext cx="8802671" cy="5533823"/>
          </a:xfrm>
        </p:spPr>
        <p:txBody>
          <a:bodyPr wrap="square">
            <a:spAutoFit/>
          </a:bodyPr>
          <a:lstStyle/>
          <a:p>
            <a:pPr>
              <a:buNone/>
            </a:pPr>
            <a:r>
              <a:rPr lang="en-US" u="sng" dirty="0"/>
              <a:t>Character of the </a:t>
            </a:r>
            <a:r>
              <a:rPr lang="en-US" sz="3600" b="1" u="sng" dirty="0"/>
              <a:t>blessed</a:t>
            </a:r>
            <a:r>
              <a:rPr lang="en-US" u="sng" dirty="0"/>
              <a:t> man</a:t>
            </a:r>
            <a:r>
              <a:rPr lang="en-US" dirty="0"/>
              <a:t>. 1:1-2</a:t>
            </a:r>
          </a:p>
          <a:p>
            <a:pPr>
              <a:buNone/>
            </a:pPr>
            <a:r>
              <a:rPr lang="en-US" dirty="0"/>
              <a:t>Negative: cf. Deuteronomy 6:6-9</a:t>
            </a:r>
          </a:p>
          <a:p>
            <a:r>
              <a:rPr lang="en-US" i="1" dirty="0"/>
              <a:t>“</a:t>
            </a:r>
            <a:r>
              <a:rPr lang="en-US" b="1" i="1" dirty="0"/>
              <a:t>nor standeth in the way of sinners</a:t>
            </a:r>
            <a:r>
              <a:rPr lang="en-US" i="1" dirty="0"/>
              <a:t>”</a:t>
            </a:r>
          </a:p>
          <a:p>
            <a:pPr lvl="1"/>
            <a:r>
              <a:rPr lang="en-US" dirty="0"/>
              <a:t>Taking a stand with the crowd. </a:t>
            </a:r>
            <a:r>
              <a:rPr lang="en-US" i="1" dirty="0"/>
              <a:t>“</a:t>
            </a:r>
            <a:r>
              <a:rPr lang="en-US" b="1" i="1" dirty="0"/>
              <a:t>If sinners entice thee … walk not thou in the way with them; refrain thy foot from their path</a:t>
            </a:r>
            <a:r>
              <a:rPr lang="en-US" i="1" dirty="0"/>
              <a:t>”</a:t>
            </a:r>
            <a:r>
              <a:rPr lang="en-US" b="1" dirty="0"/>
              <a:t> (Proverbs 1:10, 15; 4:14).</a:t>
            </a:r>
          </a:p>
          <a:p>
            <a:pPr lvl="1"/>
            <a:r>
              <a:rPr lang="en-US" b="1" dirty="0"/>
              <a:t>That way</a:t>
            </a:r>
            <a:r>
              <a:rPr lang="en-US" dirty="0"/>
              <a:t> </a:t>
            </a:r>
            <a:r>
              <a:rPr lang="en-US" i="1" dirty="0"/>
              <a:t>“</a:t>
            </a:r>
            <a:r>
              <a:rPr lang="en-US" b="1" i="1" dirty="0"/>
              <a:t>is as darkness</a:t>
            </a:r>
            <a:r>
              <a:rPr lang="en-US" i="1" dirty="0"/>
              <a:t>.”</a:t>
            </a:r>
          </a:p>
          <a:p>
            <a:pPr lvl="1"/>
            <a:r>
              <a:rPr lang="en-US" b="1" i="1" dirty="0"/>
              <a:t>A</a:t>
            </a:r>
            <a:r>
              <a:rPr lang="en-US" b="1" dirty="0"/>
              <a:t>nyone who walks on it will</a:t>
            </a:r>
            <a:r>
              <a:rPr lang="en-US" dirty="0"/>
              <a:t> </a:t>
            </a:r>
            <a:r>
              <a:rPr lang="en-US" i="1" dirty="0"/>
              <a:t>“</a:t>
            </a:r>
            <a:r>
              <a:rPr lang="en-US" b="1" i="1" dirty="0"/>
              <a:t>stumble</a:t>
            </a:r>
            <a:r>
              <a:rPr lang="en-US" i="1" dirty="0"/>
              <a:t>” </a:t>
            </a:r>
            <a:r>
              <a:rPr lang="en-US" b="1" dirty="0"/>
              <a:t>over what he cannot see (Proverbs 4:19; 2:13); he</a:t>
            </a:r>
            <a:r>
              <a:rPr lang="en-US" dirty="0"/>
              <a:t> </a:t>
            </a:r>
            <a:r>
              <a:rPr lang="en-US" i="1" dirty="0"/>
              <a:t>“</a:t>
            </a:r>
            <a:r>
              <a:rPr lang="en-US" b="1" i="1" dirty="0"/>
              <a:t>knoweth not whither he goeth, because the darkness hath blinded his eyes</a:t>
            </a:r>
            <a:r>
              <a:rPr lang="en-US" i="1" dirty="0"/>
              <a:t>”</a:t>
            </a:r>
            <a:r>
              <a:rPr lang="en-US" b="1" dirty="0"/>
              <a:t> (1 John 2:11).</a:t>
            </a:r>
          </a:p>
        </p:txBody>
      </p:sp>
    </p:spTree>
    <p:extLst>
      <p:ext uri="{BB962C8B-B14F-4D97-AF65-F5344CB8AC3E}">
        <p14:creationId xmlns:p14="http://schemas.microsoft.com/office/powerpoint/2010/main" val="31778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701" y="1317498"/>
            <a:ext cx="8743950" cy="4672048"/>
          </a:xfrm>
        </p:spPr>
        <p:txBody>
          <a:bodyPr wrap="square">
            <a:spAutoFit/>
          </a:bodyPr>
          <a:lstStyle/>
          <a:p>
            <a:pPr>
              <a:buNone/>
            </a:pPr>
            <a:r>
              <a:rPr lang="en-US" u="sng" dirty="0"/>
              <a:t>Character of the </a:t>
            </a:r>
            <a:r>
              <a:rPr lang="en-US" sz="3600" b="1" u="sng" dirty="0"/>
              <a:t>blessed</a:t>
            </a:r>
            <a:r>
              <a:rPr lang="en-US" u="sng" dirty="0"/>
              <a:t> man</a:t>
            </a:r>
            <a:r>
              <a:rPr lang="en-US" dirty="0"/>
              <a:t>. 1:1-2</a:t>
            </a:r>
          </a:p>
          <a:p>
            <a:pPr>
              <a:buNone/>
            </a:pPr>
            <a:r>
              <a:rPr lang="en-US" dirty="0"/>
              <a:t>Negative: cf. Deuteronomy 6:6-9</a:t>
            </a:r>
          </a:p>
          <a:p>
            <a:r>
              <a:rPr lang="en-US" i="1" dirty="0"/>
              <a:t>“</a:t>
            </a:r>
            <a:r>
              <a:rPr lang="en-US" b="1" i="1" dirty="0"/>
              <a:t>nor sitteth in the seat of scoffers</a:t>
            </a:r>
            <a:r>
              <a:rPr lang="en-US" i="1" dirty="0"/>
              <a:t>”</a:t>
            </a:r>
          </a:p>
          <a:p>
            <a:pPr lvl="1"/>
            <a:r>
              <a:rPr lang="en-US" dirty="0"/>
              <a:t>Sinning is not enough, mockery is added.</a:t>
            </a:r>
          </a:p>
          <a:p>
            <a:pPr lvl="1"/>
            <a:r>
              <a:rPr lang="en-US" dirty="0"/>
              <a:t>A scornful person is someone incapable of heeding wisdom (Proverbs 14:6), unwilling to listen to reproof (13:1; 15:12; 9:8), scoffing at the notions of sin (14:9) and justice (19:28).</a:t>
            </a:r>
          </a:p>
          <a:p>
            <a:pPr lvl="1"/>
            <a:r>
              <a:rPr lang="en-US" dirty="0"/>
              <a:t>Thus any scornful person is foolishly acting wickedly.</a:t>
            </a:r>
          </a:p>
        </p:txBody>
      </p:sp>
      <p:sp>
        <p:nvSpPr>
          <p:cNvPr id="6" name="Title 1">
            <a:extLst>
              <a:ext uri="{FF2B5EF4-FFF2-40B4-BE49-F238E27FC236}">
                <a16:creationId xmlns:a16="http://schemas.microsoft.com/office/drawing/2014/main" id="{C7BA9E21-52DD-4943-A10F-287C96D5313E}"/>
              </a:ext>
            </a:extLst>
          </p:cNvPr>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Tree>
    <p:extLst>
      <p:ext uri="{BB962C8B-B14F-4D97-AF65-F5344CB8AC3E}">
        <p14:creationId xmlns:p14="http://schemas.microsoft.com/office/powerpoint/2010/main" val="4071919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3122" y="1251511"/>
            <a:ext cx="8897529" cy="5509200"/>
          </a:xfrm>
        </p:spPr>
        <p:txBody>
          <a:bodyPr wrap="square">
            <a:spAutoFit/>
          </a:bodyPr>
          <a:lstStyle/>
          <a:p>
            <a:pPr>
              <a:spcBef>
                <a:spcPts val="0"/>
              </a:spcBef>
              <a:buNone/>
            </a:pPr>
            <a:r>
              <a:rPr lang="en-US" u="sng" dirty="0"/>
              <a:t>Character of the </a:t>
            </a:r>
            <a:r>
              <a:rPr lang="en-US" sz="3600" b="1" u="sng" dirty="0"/>
              <a:t>blessed</a:t>
            </a:r>
            <a:r>
              <a:rPr lang="en-US" u="sng" dirty="0"/>
              <a:t> man</a:t>
            </a:r>
            <a:r>
              <a:rPr lang="en-US" dirty="0"/>
              <a:t>. 1:1-2</a:t>
            </a:r>
          </a:p>
          <a:p>
            <a:pPr>
              <a:spcBef>
                <a:spcPts val="0"/>
              </a:spcBef>
              <a:buNone/>
            </a:pPr>
            <a:r>
              <a:rPr lang="en-US" dirty="0"/>
              <a:t>Negative: cf. Deuteronomy 6:6-9</a:t>
            </a:r>
          </a:p>
          <a:p>
            <a:pPr>
              <a:spcBef>
                <a:spcPts val="0"/>
              </a:spcBef>
            </a:pPr>
            <a:r>
              <a:rPr lang="en-US" i="1" dirty="0"/>
              <a:t>“</a:t>
            </a:r>
            <a:r>
              <a:rPr lang="en-US" b="1" i="1" dirty="0"/>
              <a:t>nor sitteth in the seat of scoffers</a:t>
            </a:r>
            <a:r>
              <a:rPr lang="en-US" i="1" dirty="0"/>
              <a:t>”</a:t>
            </a:r>
          </a:p>
          <a:p>
            <a:pPr lvl="1">
              <a:spcBef>
                <a:spcPts val="0"/>
              </a:spcBef>
            </a:pPr>
            <a:r>
              <a:rPr lang="en-US" dirty="0"/>
              <a:t>Sinning is not enough, mockery is added.</a:t>
            </a:r>
          </a:p>
          <a:p>
            <a:pPr lvl="1">
              <a:spcBef>
                <a:spcPts val="0"/>
              </a:spcBef>
            </a:pPr>
            <a:r>
              <a:rPr lang="en-US" dirty="0"/>
              <a:t>It is better to sit or dwell </a:t>
            </a:r>
            <a:r>
              <a:rPr lang="en-US" i="1" dirty="0"/>
              <a:t>“</a:t>
            </a:r>
            <a:r>
              <a:rPr lang="en-US" b="1" i="1" dirty="0"/>
              <a:t>in the wilderness</a:t>
            </a:r>
            <a:r>
              <a:rPr lang="en-US" i="1" dirty="0"/>
              <a:t>,”</a:t>
            </a:r>
            <a:r>
              <a:rPr lang="en-US" b="1" i="1" dirty="0"/>
              <a:t> </a:t>
            </a:r>
            <a:r>
              <a:rPr lang="en-US" dirty="0"/>
              <a:t>or </a:t>
            </a:r>
            <a:r>
              <a:rPr lang="en-US" i="1" dirty="0"/>
              <a:t>“</a:t>
            </a:r>
            <a:r>
              <a:rPr lang="en-US" b="1" i="1" dirty="0"/>
              <a:t>in a corner of the housetop</a:t>
            </a:r>
            <a:r>
              <a:rPr lang="en-US" i="1" dirty="0"/>
              <a:t>,” </a:t>
            </a:r>
            <a:r>
              <a:rPr lang="en-US" dirty="0"/>
              <a:t>than with such people (Proverbs 21:19, 9; 25:24).</a:t>
            </a:r>
          </a:p>
          <a:p>
            <a:pPr lvl="1">
              <a:spcBef>
                <a:spcPts val="0"/>
              </a:spcBef>
            </a:pPr>
            <a:r>
              <a:rPr lang="en-US" dirty="0"/>
              <a:t>Therefore the righteous man </a:t>
            </a:r>
            <a:r>
              <a:rPr lang="en-US" i="1" dirty="0"/>
              <a:t>“</a:t>
            </a:r>
            <a:r>
              <a:rPr lang="en-US" b="1" i="1" dirty="0"/>
              <a:t>will not sit with the wicked</a:t>
            </a:r>
            <a:r>
              <a:rPr lang="en-US" i="1" dirty="0"/>
              <a:t>”</a:t>
            </a:r>
            <a:r>
              <a:rPr lang="en-US" b="1" dirty="0"/>
              <a:t> (Psalms 26:4-5; 101:7)</a:t>
            </a:r>
            <a:r>
              <a:rPr lang="en-US" dirty="0"/>
              <a:t>; instead, he sits or dwells </a:t>
            </a:r>
            <a:r>
              <a:rPr lang="en-US" i="1" dirty="0"/>
              <a:t>“</a:t>
            </a:r>
            <a:r>
              <a:rPr lang="en-US" b="1" i="1" dirty="0"/>
              <a:t>in the house of the Lord all the days of my life</a:t>
            </a:r>
            <a:r>
              <a:rPr lang="en-US" i="1" dirty="0"/>
              <a:t>”</a:t>
            </a:r>
            <a:r>
              <a:rPr lang="en-US" b="1" dirty="0"/>
              <a:t> (27:4; 84:4)</a:t>
            </a:r>
            <a:r>
              <a:rPr lang="en-US" dirty="0"/>
              <a:t>,</a:t>
            </a:r>
            <a:r>
              <a:rPr lang="en-US" i="1" dirty="0"/>
              <a:t> “</a:t>
            </a:r>
            <a:r>
              <a:rPr lang="en-US" b="1" i="1" dirty="0"/>
              <a:t>in the secret place of the Most High</a:t>
            </a:r>
            <a:r>
              <a:rPr lang="en-US" i="1" dirty="0"/>
              <a:t>”</a:t>
            </a:r>
            <a:r>
              <a:rPr lang="en-US" b="1" dirty="0"/>
              <a:t> (91:1)</a:t>
            </a:r>
            <a:r>
              <a:rPr lang="en-US" dirty="0"/>
              <a:t>, </a:t>
            </a:r>
            <a:r>
              <a:rPr lang="en-US" i="1" dirty="0"/>
              <a:t>“</a:t>
            </a:r>
            <a:r>
              <a:rPr lang="en-US" b="1" i="1" dirty="0"/>
              <a:t>before God for ever</a:t>
            </a:r>
            <a:r>
              <a:rPr lang="en-US" i="1" dirty="0"/>
              <a:t>”</a:t>
            </a:r>
            <a:r>
              <a:rPr lang="en-US" b="1" dirty="0"/>
              <a:t> (61:7).</a:t>
            </a:r>
          </a:p>
        </p:txBody>
      </p:sp>
      <p:sp>
        <p:nvSpPr>
          <p:cNvPr id="6" name="Title 1">
            <a:extLst>
              <a:ext uri="{FF2B5EF4-FFF2-40B4-BE49-F238E27FC236}">
                <a16:creationId xmlns:a16="http://schemas.microsoft.com/office/drawing/2014/main" id="{9817B1C9-94A4-4D5C-84A6-C1C2EF332D79}"/>
              </a:ext>
            </a:extLst>
          </p:cNvPr>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Tree>
    <p:extLst>
      <p:ext uri="{BB962C8B-B14F-4D97-AF65-F5344CB8AC3E}">
        <p14:creationId xmlns:p14="http://schemas.microsoft.com/office/powerpoint/2010/main" val="32295525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57200" y="1600200"/>
            <a:ext cx="8229600" cy="5016758"/>
          </a:xfrm>
        </p:spPr>
        <p:txBody>
          <a:bodyPr>
            <a:spAutoFit/>
          </a:bodyPr>
          <a:lstStyle/>
          <a:p>
            <a:pPr>
              <a:buNone/>
            </a:pPr>
            <a:r>
              <a:rPr lang="en-US" b="1" u="sng" dirty="0"/>
              <a:t>Character of the blessed man. 1:1-2</a:t>
            </a:r>
          </a:p>
          <a:p>
            <a:pPr>
              <a:buNone/>
            </a:pPr>
            <a:r>
              <a:rPr lang="en-US" dirty="0"/>
              <a:t>Positive:</a:t>
            </a:r>
          </a:p>
          <a:p>
            <a:pPr>
              <a:buNone/>
            </a:pPr>
            <a:r>
              <a:rPr lang="en-US" dirty="0"/>
              <a:t>	</a:t>
            </a:r>
            <a:r>
              <a:rPr lang="en-US" i="1" dirty="0"/>
              <a:t>“</a:t>
            </a:r>
            <a:r>
              <a:rPr lang="en-US" b="1" i="1" dirty="0"/>
              <a:t>But his delight is in the law of Jehovah</a:t>
            </a:r>
            <a:r>
              <a:rPr lang="en-US" i="1" dirty="0"/>
              <a:t>.”</a:t>
            </a:r>
            <a:br>
              <a:rPr lang="en-US" i="1" dirty="0"/>
            </a:br>
            <a:r>
              <a:rPr lang="en-US" b="1" dirty="0"/>
              <a:t>cf. Psalms 119:16, 24, 35, 47, 70, 77, 92, 174; </a:t>
            </a:r>
            <a:br>
              <a:rPr lang="en-US" b="1" dirty="0"/>
            </a:br>
            <a:r>
              <a:rPr lang="en-US" b="1" dirty="0"/>
              <a:t>Jeremiah 15:16-17; Psalms 19</a:t>
            </a:r>
          </a:p>
          <a:p>
            <a:pPr>
              <a:buNone/>
            </a:pPr>
            <a:endParaRPr lang="en-US" dirty="0"/>
          </a:p>
          <a:p>
            <a:pPr>
              <a:buNone/>
            </a:pPr>
            <a:r>
              <a:rPr lang="en-US" dirty="0"/>
              <a:t>	</a:t>
            </a:r>
            <a:r>
              <a:rPr lang="en-US" i="1" dirty="0"/>
              <a:t>“</a:t>
            </a:r>
            <a:r>
              <a:rPr lang="en-US" b="1" i="1" dirty="0"/>
              <a:t>and on his law doth he </a:t>
            </a:r>
            <a:r>
              <a:rPr lang="en-US" b="1" i="1" u="sng" dirty="0"/>
              <a:t>meditate</a:t>
            </a:r>
            <a:r>
              <a:rPr lang="en-US" b="1" i="1" dirty="0"/>
              <a:t> day and night</a:t>
            </a:r>
            <a:r>
              <a:rPr lang="en-US" i="1" dirty="0"/>
              <a:t>.” </a:t>
            </a:r>
            <a:r>
              <a:rPr lang="en-US" dirty="0"/>
              <a:t>(Moan, utter, speak – cf. Joshua 1:8)</a:t>
            </a:r>
          </a:p>
          <a:p>
            <a:pPr>
              <a:buNone/>
            </a:pPr>
            <a:r>
              <a:rPr lang="en-US" dirty="0"/>
              <a:t>	NOTE: Habitually, sets aside time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249806" y="1600200"/>
            <a:ext cx="8686800" cy="5152180"/>
          </a:xfrm>
        </p:spPr>
        <p:txBody>
          <a:bodyPr wrap="square">
            <a:spAutoFit/>
          </a:bodyPr>
          <a:lstStyle/>
          <a:p>
            <a:pPr>
              <a:buNone/>
            </a:pPr>
            <a:r>
              <a:rPr lang="en-US" b="1" dirty="0"/>
              <a:t>Character of the blessed man. 1:1-2</a:t>
            </a:r>
          </a:p>
          <a:p>
            <a:pPr>
              <a:buNone/>
            </a:pPr>
            <a:r>
              <a:rPr lang="en-US" sz="2800" i="1" dirty="0"/>
              <a:t>“</a:t>
            </a:r>
            <a:r>
              <a:rPr lang="en-US" sz="2800" b="1" i="1" dirty="0"/>
              <a:t>Blessed are they that hear the word of God, and keep it</a:t>
            </a:r>
            <a:r>
              <a:rPr lang="en-US" sz="2800" i="1" dirty="0"/>
              <a:t>”</a:t>
            </a:r>
            <a:r>
              <a:rPr lang="en-US" sz="2800" b="1" dirty="0"/>
              <a:t> (Luke 11:28; John 13:17).</a:t>
            </a:r>
          </a:p>
          <a:p>
            <a:pPr>
              <a:buNone/>
            </a:pPr>
            <a:r>
              <a:rPr lang="en-US" sz="2800" i="1" dirty="0"/>
              <a:t>“</a:t>
            </a:r>
            <a:r>
              <a:rPr lang="en-US" sz="2800" b="1" i="1" dirty="0"/>
              <a:t>Blessed are they that do his commandments (wash their robes), that they may have right to the tree of life, and may enter in through the gates into the city</a:t>
            </a:r>
            <a:r>
              <a:rPr lang="en-US" sz="2800" i="1" dirty="0"/>
              <a:t>”</a:t>
            </a:r>
            <a:r>
              <a:rPr lang="en-US" sz="2800" b="1" dirty="0"/>
              <a:t> (KJV Revelation 22:14).</a:t>
            </a:r>
          </a:p>
          <a:p>
            <a:pPr>
              <a:buNone/>
            </a:pPr>
            <a:r>
              <a:rPr lang="en-US" sz="2800" i="1" dirty="0"/>
              <a:t>“</a:t>
            </a:r>
            <a:r>
              <a:rPr lang="en-US" sz="2800" b="1" i="1" dirty="0"/>
              <a:t>But he that looketh into the perfect law, the (law) of liberty, and (so) continueth, being not a hearer that forgetteth but a doer that worketh, this man shall be blessed in his doing</a:t>
            </a:r>
            <a:r>
              <a:rPr lang="en-US" sz="2800" i="1" dirty="0"/>
              <a:t>.”</a:t>
            </a:r>
            <a:r>
              <a:rPr lang="en-US" sz="2800" b="1" dirty="0"/>
              <a:t> (James 1:25).</a:t>
            </a:r>
          </a:p>
        </p:txBody>
      </p:sp>
    </p:spTree>
    <p:extLst>
      <p:ext uri="{BB962C8B-B14F-4D97-AF65-F5344CB8AC3E}">
        <p14:creationId xmlns:p14="http://schemas.microsoft.com/office/powerpoint/2010/main" val="2414150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85800" y="2189337"/>
            <a:ext cx="7772400" cy="1015663"/>
          </a:xfrm>
        </p:spPr>
        <p:txBody>
          <a:bodyPr>
            <a:spAutoFit/>
          </a:bodyPr>
          <a:lstStyle/>
          <a:p>
            <a:r>
              <a:rPr lang="en-US" b="0" i="1" dirty="0">
                <a:solidFill>
                  <a:schemeClr val="tx1"/>
                </a:solidFill>
              </a:rPr>
              <a:t>“</a:t>
            </a:r>
            <a:r>
              <a:rPr lang="en-US" i="1" dirty="0">
                <a:solidFill>
                  <a:schemeClr val="tx1"/>
                </a:solidFill>
              </a:rPr>
              <a:t>Blessed Is The Man</a:t>
            </a:r>
            <a:r>
              <a:rPr lang="en-US" b="0" i="1" dirty="0">
                <a:solidFill>
                  <a:schemeClr val="tx1"/>
                </a:solidFill>
              </a:rPr>
              <a:t>”</a:t>
            </a:r>
          </a:p>
        </p:txBody>
      </p:sp>
      <p:sp>
        <p:nvSpPr>
          <p:cNvPr id="3" name="Subtitle 2"/>
          <p:cNvSpPr>
            <a:spLocks noGrp="1"/>
          </p:cNvSpPr>
          <p:nvPr>
            <p:ph type="subTitle" sz="quarter" idx="1"/>
          </p:nvPr>
        </p:nvSpPr>
        <p:spPr>
          <a:xfrm>
            <a:off x="1371600" y="3886200"/>
            <a:ext cx="6400800" cy="707886"/>
          </a:xfrm>
        </p:spPr>
        <p:txBody>
          <a:bodyPr>
            <a:spAutoFit/>
          </a:bodyPr>
          <a:lstStyle/>
          <a:p>
            <a:r>
              <a:rPr lang="en-US" sz="4000" dirty="0"/>
              <a:t>Psalms 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Outline of Psalms 1:1-6</a:t>
            </a:r>
          </a:p>
        </p:txBody>
      </p:sp>
      <p:sp>
        <p:nvSpPr>
          <p:cNvPr id="3" name="Content Placeholder 2"/>
          <p:cNvSpPr>
            <a:spLocks noGrp="1"/>
          </p:cNvSpPr>
          <p:nvPr>
            <p:ph idx="1"/>
          </p:nvPr>
        </p:nvSpPr>
        <p:spPr>
          <a:xfrm>
            <a:off x="457200" y="1600204"/>
            <a:ext cx="8229600" cy="4869025"/>
          </a:xfrm>
        </p:spPr>
        <p:txBody>
          <a:bodyPr>
            <a:spAutoFit/>
          </a:bodyPr>
          <a:lstStyle/>
          <a:p>
            <a:r>
              <a:rPr lang="en-US" u="sng" dirty="0"/>
              <a:t>The blessedness of the righteous man</a:t>
            </a:r>
            <a:r>
              <a:rPr lang="en-US" dirty="0"/>
              <a:t>.</a:t>
            </a:r>
          </a:p>
          <a:p>
            <a:pPr lvl="1"/>
            <a:r>
              <a:rPr lang="en-US" dirty="0"/>
              <a:t>His character. 1:1-2</a:t>
            </a:r>
          </a:p>
          <a:p>
            <a:pPr lvl="1"/>
            <a:r>
              <a:rPr lang="en-US" dirty="0"/>
              <a:t>His Prosperity. 1:3</a:t>
            </a:r>
          </a:p>
          <a:p>
            <a:r>
              <a:rPr lang="en-US" u="sng" dirty="0"/>
              <a:t>The condition of the unrighteous</a:t>
            </a:r>
            <a:r>
              <a:rPr lang="en-US" dirty="0"/>
              <a:t>.</a:t>
            </a:r>
          </a:p>
          <a:p>
            <a:pPr lvl="1"/>
            <a:r>
              <a:rPr lang="en-US" dirty="0"/>
              <a:t>Nothing like the righteous. 1:4</a:t>
            </a:r>
          </a:p>
          <a:p>
            <a:pPr lvl="1"/>
            <a:r>
              <a:rPr lang="en-US" dirty="0"/>
              <a:t>No good end. 1:5</a:t>
            </a:r>
          </a:p>
          <a:p>
            <a:r>
              <a:rPr lang="en-US" u="sng" dirty="0"/>
              <a:t>The final contrast between the two </a:t>
            </a:r>
            <a:r>
              <a:rPr lang="en-US" i="1" u="sng" dirty="0"/>
              <a:t>“</a:t>
            </a:r>
            <a:r>
              <a:rPr lang="en-US" b="1" i="1" u="sng" dirty="0"/>
              <a:t>ways</a:t>
            </a:r>
            <a:r>
              <a:rPr lang="en-US" i="1" dirty="0"/>
              <a:t>.”</a:t>
            </a:r>
          </a:p>
          <a:p>
            <a:pPr lvl="1"/>
            <a:r>
              <a:rPr lang="en-US" dirty="0"/>
              <a:t>The righteous. 1:6</a:t>
            </a:r>
          </a:p>
          <a:p>
            <a:pPr lvl="1"/>
            <a:r>
              <a:rPr lang="en-US" dirty="0"/>
              <a:t>The unrighteous. 1:6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297F2-430C-49C2-AA26-EFA2A7BCCD3F}"/>
              </a:ext>
            </a:extLst>
          </p:cNvPr>
          <p:cNvSpPr>
            <a:spLocks noGrp="1"/>
          </p:cNvSpPr>
          <p:nvPr>
            <p:ph type="title"/>
          </p:nvPr>
        </p:nvSpPr>
        <p:spPr>
          <a:xfrm>
            <a:off x="457200" y="461417"/>
            <a:ext cx="8229600" cy="769441"/>
          </a:xfrm>
        </p:spPr>
        <p:txBody>
          <a:bodyPr>
            <a:spAutoFit/>
          </a:bodyPr>
          <a:lstStyle/>
          <a:p>
            <a:r>
              <a:rPr lang="en-US" dirty="0">
                <a:solidFill>
                  <a:schemeClr val="tx1"/>
                </a:solidFill>
              </a:rPr>
              <a:t>Choices</a:t>
            </a:r>
          </a:p>
        </p:txBody>
      </p:sp>
      <p:sp>
        <p:nvSpPr>
          <p:cNvPr id="3" name="Content Placeholder 2">
            <a:extLst>
              <a:ext uri="{FF2B5EF4-FFF2-40B4-BE49-F238E27FC236}">
                <a16:creationId xmlns:a16="http://schemas.microsoft.com/office/drawing/2014/main" id="{7A598AFE-4D8D-4282-9C30-EADEE0249A63}"/>
              </a:ext>
            </a:extLst>
          </p:cNvPr>
          <p:cNvSpPr>
            <a:spLocks noGrp="1"/>
          </p:cNvSpPr>
          <p:nvPr>
            <p:ph idx="1"/>
          </p:nvPr>
        </p:nvSpPr>
        <p:spPr>
          <a:xfrm>
            <a:off x="266700" y="1285877"/>
            <a:ext cx="8610600" cy="4462760"/>
          </a:xfrm>
        </p:spPr>
        <p:txBody>
          <a:bodyPr>
            <a:spAutoFit/>
          </a:bodyPr>
          <a:lstStyle/>
          <a:p>
            <a:r>
              <a:rPr lang="en-US" dirty="0"/>
              <a:t>Moses said, </a:t>
            </a:r>
            <a:r>
              <a:rPr lang="en-US" sz="2800" i="1" dirty="0"/>
              <a:t>“</a:t>
            </a:r>
            <a:r>
              <a:rPr lang="en-US" sz="2800" b="1" i="1" dirty="0"/>
              <a:t>I call heaven and earth to witness against you this day, that I have set before thee life and death, the blessing and the curse: therefore choose life, that thou mayest live, thou and thy seed; to love Jehovah thy God, to obey his voice, and to cleave unto him; for he is thy life, and the length of thy days; that thou mayest dwell in the land which Jehovah sware unto thy fathers, to Abraham, to Isaac, and to Jacob, to give them</a:t>
            </a:r>
            <a:r>
              <a:rPr lang="en-US" sz="2800" i="1" dirty="0"/>
              <a:t>.”</a:t>
            </a:r>
            <a:r>
              <a:rPr lang="en-US" sz="2800" b="1" i="1" dirty="0"/>
              <a:t> </a:t>
            </a:r>
            <a:r>
              <a:rPr lang="en-US" sz="2800" b="1" dirty="0"/>
              <a:t>(Deuteronomy 30:19-20; cf. Joshua 24:15; 1 Kings 18:21; Jeremiah 21:8-9).</a:t>
            </a:r>
            <a:endParaRPr lang="en-US" b="1" dirty="0"/>
          </a:p>
        </p:txBody>
      </p:sp>
    </p:spTree>
    <p:extLst>
      <p:ext uri="{BB962C8B-B14F-4D97-AF65-F5344CB8AC3E}">
        <p14:creationId xmlns:p14="http://schemas.microsoft.com/office/powerpoint/2010/main" val="1842161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297F2-430C-49C2-AA26-EFA2A7BCCD3F}"/>
              </a:ext>
            </a:extLst>
          </p:cNvPr>
          <p:cNvSpPr>
            <a:spLocks noGrp="1"/>
          </p:cNvSpPr>
          <p:nvPr>
            <p:ph type="title"/>
          </p:nvPr>
        </p:nvSpPr>
        <p:spPr>
          <a:xfrm>
            <a:off x="457200" y="461417"/>
            <a:ext cx="8229600" cy="769441"/>
          </a:xfrm>
        </p:spPr>
        <p:txBody>
          <a:bodyPr>
            <a:spAutoFit/>
          </a:bodyPr>
          <a:lstStyle/>
          <a:p>
            <a:r>
              <a:rPr lang="en-US" dirty="0">
                <a:solidFill>
                  <a:schemeClr val="tx1"/>
                </a:solidFill>
              </a:rPr>
              <a:t>Choices</a:t>
            </a:r>
          </a:p>
        </p:txBody>
      </p:sp>
      <p:sp>
        <p:nvSpPr>
          <p:cNvPr id="3" name="Content Placeholder 2">
            <a:extLst>
              <a:ext uri="{FF2B5EF4-FFF2-40B4-BE49-F238E27FC236}">
                <a16:creationId xmlns:a16="http://schemas.microsoft.com/office/drawing/2014/main" id="{7A598AFE-4D8D-4282-9C30-EADEE0249A63}"/>
              </a:ext>
            </a:extLst>
          </p:cNvPr>
          <p:cNvSpPr>
            <a:spLocks noGrp="1"/>
          </p:cNvSpPr>
          <p:nvPr>
            <p:ph idx="1"/>
          </p:nvPr>
        </p:nvSpPr>
        <p:spPr>
          <a:xfrm>
            <a:off x="457200" y="1600206"/>
            <a:ext cx="8229600" cy="3539430"/>
          </a:xfrm>
        </p:spPr>
        <p:txBody>
          <a:bodyPr>
            <a:spAutoFit/>
          </a:bodyPr>
          <a:lstStyle/>
          <a:p>
            <a:r>
              <a:rPr lang="en-US" dirty="0"/>
              <a:t>And Jesus said, </a:t>
            </a:r>
            <a:r>
              <a:rPr lang="en-US" i="1" dirty="0"/>
              <a:t>“</a:t>
            </a:r>
            <a:r>
              <a:rPr lang="en-US" b="1" i="1" dirty="0"/>
              <a:t>Enter ye in by the narrow gate: for wide is the gate, and broad is the way, that leadeth to destruction, and many are they that enter in thereby. For narrow is the gate, and straitened the way, that leadeth unto life, and few are they that find it</a:t>
            </a:r>
            <a:r>
              <a:rPr lang="en-US" i="1" dirty="0"/>
              <a:t>.”</a:t>
            </a:r>
            <a:r>
              <a:rPr lang="en-US" b="1" dirty="0"/>
              <a:t> (Matthew 7:13-14; cf. Luke 13:24-27).</a:t>
            </a:r>
          </a:p>
        </p:txBody>
      </p:sp>
    </p:spTree>
    <p:extLst>
      <p:ext uri="{BB962C8B-B14F-4D97-AF65-F5344CB8AC3E}">
        <p14:creationId xmlns:p14="http://schemas.microsoft.com/office/powerpoint/2010/main" val="3990826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57200" y="1600206"/>
            <a:ext cx="8229600" cy="2714589"/>
          </a:xfrm>
        </p:spPr>
        <p:txBody>
          <a:bodyPr>
            <a:spAutoFit/>
          </a:bodyPr>
          <a:lstStyle/>
          <a:p>
            <a:pPr>
              <a:buNone/>
            </a:pPr>
            <a:r>
              <a:rPr lang="en-US" u="sng" dirty="0"/>
              <a:t>Character of the </a:t>
            </a:r>
            <a:r>
              <a:rPr lang="en-US" sz="3600" b="1" u="sng" dirty="0"/>
              <a:t>blessed</a:t>
            </a:r>
            <a:r>
              <a:rPr lang="en-US" u="sng" dirty="0"/>
              <a:t> man</a:t>
            </a:r>
            <a:r>
              <a:rPr lang="en-US" dirty="0"/>
              <a:t>. 1:1-2</a:t>
            </a:r>
          </a:p>
          <a:p>
            <a:pPr>
              <a:buNone/>
            </a:pPr>
            <a:r>
              <a:rPr lang="en-US" dirty="0"/>
              <a:t>“It does not mean ‘fortunate’ or lucky’ (blessedness does not depend on fortune or luck – medieval English ‘hap’ – but on God’s will: </a:t>
            </a:r>
            <a:r>
              <a:rPr lang="en-US" dirty="0" err="1"/>
              <a:t>Pss</a:t>
            </a:r>
            <a:r>
              <a:rPr lang="en-US" dirty="0"/>
              <a:t>. 33:12; 65:4).”</a:t>
            </a:r>
          </a:p>
        </p:txBody>
      </p:sp>
      <p:sp>
        <p:nvSpPr>
          <p:cNvPr id="4" name="TextBox 3">
            <a:extLst>
              <a:ext uri="{FF2B5EF4-FFF2-40B4-BE49-F238E27FC236}">
                <a16:creationId xmlns:a16="http://schemas.microsoft.com/office/drawing/2014/main" id="{A1DE3A49-7E0C-4C61-96E9-BE49C1575907}"/>
              </a:ext>
            </a:extLst>
          </p:cNvPr>
          <p:cNvSpPr txBox="1"/>
          <p:nvPr/>
        </p:nvSpPr>
        <p:spPr>
          <a:xfrm>
            <a:off x="596925" y="6084395"/>
            <a:ext cx="7950153" cy="369332"/>
          </a:xfrm>
          <a:prstGeom prst="rect">
            <a:avLst/>
          </a:prstGeom>
          <a:noFill/>
        </p:spPr>
        <p:txBody>
          <a:bodyPr wrap="square" rtlCol="0">
            <a:spAutoFit/>
          </a:bodyPr>
          <a:lstStyle/>
          <a:p>
            <a:r>
              <a:rPr lang="en-US" dirty="0">
                <a:latin typeface="Garamond"/>
              </a:rPr>
              <a:t>(Evan and Marie Blackmore, </a:t>
            </a:r>
            <a:r>
              <a:rPr lang="en-US" i="1" dirty="0">
                <a:latin typeface="Garamond"/>
              </a:rPr>
              <a:t>Psalms</a:t>
            </a:r>
            <a:r>
              <a:rPr lang="en-US" dirty="0">
                <a:latin typeface="Garamond"/>
              </a:rPr>
              <a:t>, Truth Commentaries, pages 100-101)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57200" y="1600206"/>
            <a:ext cx="8229600" cy="4191917"/>
          </a:xfrm>
        </p:spPr>
        <p:txBody>
          <a:bodyPr>
            <a:spAutoFit/>
          </a:bodyPr>
          <a:lstStyle/>
          <a:p>
            <a:pPr>
              <a:buNone/>
            </a:pPr>
            <a:r>
              <a:rPr lang="en-US" u="sng" dirty="0"/>
              <a:t>Character of the </a:t>
            </a:r>
            <a:r>
              <a:rPr lang="en-US" sz="3600" b="1" u="sng" dirty="0"/>
              <a:t>blessed</a:t>
            </a:r>
            <a:r>
              <a:rPr lang="en-US" u="sng" dirty="0"/>
              <a:t> man</a:t>
            </a:r>
            <a:r>
              <a:rPr lang="en-US" dirty="0"/>
              <a:t>. 1:1-2</a:t>
            </a:r>
          </a:p>
          <a:p>
            <a:pPr>
              <a:buNone/>
            </a:pPr>
            <a:r>
              <a:rPr lang="en-US" dirty="0"/>
              <a:t>“Nor does it mean ‘cheerful.’ It is describing the man’s condition, not his feelings. Jesus was </a:t>
            </a:r>
            <a:r>
              <a:rPr lang="en-US" i="1" dirty="0"/>
              <a:t>‘a man of sorrows, and acquainted with grief’ (Isa. 53:3),</a:t>
            </a:r>
            <a:r>
              <a:rPr lang="en-US" dirty="0"/>
              <a:t> and those who follow him faithfully will likewise have ‘great heaviness and continual sorrow in [their] heart,’ especially when they contemplate those who are still outside Christ (Rom. 9:2).”</a:t>
            </a:r>
          </a:p>
        </p:txBody>
      </p:sp>
      <p:sp>
        <p:nvSpPr>
          <p:cNvPr id="5" name="TextBox 4">
            <a:extLst>
              <a:ext uri="{FF2B5EF4-FFF2-40B4-BE49-F238E27FC236}">
                <a16:creationId xmlns:a16="http://schemas.microsoft.com/office/drawing/2014/main" id="{C5CA7406-7F36-41E9-9374-72EF5F43F38D}"/>
              </a:ext>
            </a:extLst>
          </p:cNvPr>
          <p:cNvSpPr txBox="1"/>
          <p:nvPr/>
        </p:nvSpPr>
        <p:spPr>
          <a:xfrm>
            <a:off x="596925" y="6084395"/>
            <a:ext cx="7950153" cy="369332"/>
          </a:xfrm>
          <a:prstGeom prst="rect">
            <a:avLst/>
          </a:prstGeom>
          <a:noFill/>
        </p:spPr>
        <p:txBody>
          <a:bodyPr wrap="square" rtlCol="0">
            <a:spAutoFit/>
          </a:bodyPr>
          <a:lstStyle/>
          <a:p>
            <a:r>
              <a:rPr lang="en-US" dirty="0">
                <a:solidFill>
                  <a:prstClr val="white"/>
                </a:solidFill>
                <a:latin typeface="Garamond"/>
              </a:rPr>
              <a:t>(Evan and Marie Blackmore, </a:t>
            </a:r>
            <a:r>
              <a:rPr lang="en-US" i="1" dirty="0">
                <a:solidFill>
                  <a:prstClr val="white"/>
                </a:solidFill>
                <a:latin typeface="Garamond"/>
              </a:rPr>
              <a:t>Psalms</a:t>
            </a:r>
            <a:r>
              <a:rPr lang="en-US" dirty="0">
                <a:solidFill>
                  <a:prstClr val="white"/>
                </a:solidFill>
                <a:latin typeface="Garamond"/>
              </a:rPr>
              <a:t>, Truth Commentaries, pages 100-101)</a:t>
            </a:r>
          </a:p>
        </p:txBody>
      </p:sp>
    </p:spTree>
    <p:extLst>
      <p:ext uri="{BB962C8B-B14F-4D97-AF65-F5344CB8AC3E}">
        <p14:creationId xmlns:p14="http://schemas.microsoft.com/office/powerpoint/2010/main" val="1653021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57200" y="1600204"/>
            <a:ext cx="8229600" cy="3330142"/>
          </a:xfrm>
        </p:spPr>
        <p:txBody>
          <a:bodyPr>
            <a:spAutoFit/>
          </a:bodyPr>
          <a:lstStyle/>
          <a:p>
            <a:pPr>
              <a:buNone/>
            </a:pPr>
            <a:r>
              <a:rPr lang="en-US" u="sng" dirty="0"/>
              <a:t>Character of the </a:t>
            </a:r>
            <a:r>
              <a:rPr lang="en-US" sz="3600" b="1" u="sng" dirty="0"/>
              <a:t>blessed</a:t>
            </a:r>
            <a:r>
              <a:rPr lang="en-US" u="sng" dirty="0"/>
              <a:t> man</a:t>
            </a:r>
            <a:r>
              <a:rPr lang="en-US" dirty="0"/>
              <a:t>. 1:1-2</a:t>
            </a:r>
          </a:p>
          <a:p>
            <a:pPr>
              <a:buNone/>
            </a:pPr>
            <a:r>
              <a:rPr lang="en-US" dirty="0"/>
              <a:t>“The man described here is blessed or ‘happy,’ not in the sense that he is lucky or that he is cheerful, </a:t>
            </a:r>
            <a:r>
              <a:rPr lang="en-US" sz="3600" b="1" dirty="0"/>
              <a:t>but in the sense that he is prospering </a:t>
            </a:r>
            <a:r>
              <a:rPr lang="en-US" dirty="0"/>
              <a:t>(‘whatsoever he doeth shall prosper,’ v. 3).”</a:t>
            </a:r>
          </a:p>
        </p:txBody>
      </p:sp>
      <p:sp>
        <p:nvSpPr>
          <p:cNvPr id="5" name="TextBox 4">
            <a:extLst>
              <a:ext uri="{FF2B5EF4-FFF2-40B4-BE49-F238E27FC236}">
                <a16:creationId xmlns:a16="http://schemas.microsoft.com/office/drawing/2014/main" id="{8BDF0A40-13BD-4BF5-BB4F-AF5F61C0291A}"/>
              </a:ext>
            </a:extLst>
          </p:cNvPr>
          <p:cNvSpPr txBox="1"/>
          <p:nvPr/>
        </p:nvSpPr>
        <p:spPr>
          <a:xfrm>
            <a:off x="457200" y="5648327"/>
            <a:ext cx="8089876" cy="954107"/>
          </a:xfrm>
          <a:prstGeom prst="rect">
            <a:avLst/>
          </a:prstGeom>
          <a:noFill/>
        </p:spPr>
        <p:txBody>
          <a:bodyPr wrap="square" rtlCol="0">
            <a:spAutoFit/>
          </a:bodyPr>
          <a:lstStyle/>
          <a:p>
            <a:pPr marL="457200" indent="-457200">
              <a:buFont typeface="Wingdings" panose="05000000000000000000" pitchFamily="2" charset="2"/>
              <a:buChar char="Ø"/>
            </a:pPr>
            <a:r>
              <a:rPr lang="en-US" sz="2800" dirty="0">
                <a:latin typeface="Garamond"/>
              </a:rPr>
              <a:t>In other words, he is abundantly blessed.</a:t>
            </a:r>
            <a:r>
              <a:rPr lang="en-US" sz="2800" dirty="0">
                <a:latin typeface="TimesNewRomanPSMT"/>
              </a:rPr>
              <a:t> </a:t>
            </a:r>
            <a:br>
              <a:rPr lang="en-US" sz="2800" dirty="0">
                <a:latin typeface="TimesNewRomanPSMT"/>
              </a:rPr>
            </a:br>
            <a:r>
              <a:rPr lang="en-US" sz="2800" dirty="0">
                <a:latin typeface="TimesNewRomanPSMT"/>
              </a:rPr>
              <a:t>(cf. Mark 10:29-30)</a:t>
            </a:r>
            <a:endParaRPr lang="en-US" sz="2800" dirty="0">
              <a:latin typeface="Garamond"/>
            </a:endParaRPr>
          </a:p>
        </p:txBody>
      </p:sp>
      <p:sp>
        <p:nvSpPr>
          <p:cNvPr id="6" name="TextBox 5">
            <a:extLst>
              <a:ext uri="{FF2B5EF4-FFF2-40B4-BE49-F238E27FC236}">
                <a16:creationId xmlns:a16="http://schemas.microsoft.com/office/drawing/2014/main" id="{ADCE79E8-31B3-4281-AACD-F61FE1FC2F2F}"/>
              </a:ext>
            </a:extLst>
          </p:cNvPr>
          <p:cNvSpPr txBox="1"/>
          <p:nvPr/>
        </p:nvSpPr>
        <p:spPr>
          <a:xfrm>
            <a:off x="596925" y="4972032"/>
            <a:ext cx="7950153" cy="369332"/>
          </a:xfrm>
          <a:prstGeom prst="rect">
            <a:avLst/>
          </a:prstGeom>
          <a:noFill/>
        </p:spPr>
        <p:txBody>
          <a:bodyPr wrap="square" rtlCol="0">
            <a:spAutoFit/>
          </a:bodyPr>
          <a:lstStyle/>
          <a:p>
            <a:r>
              <a:rPr lang="en-US" dirty="0">
                <a:solidFill>
                  <a:prstClr val="white"/>
                </a:solidFill>
                <a:latin typeface="Garamond"/>
              </a:rPr>
              <a:t>(Evan and Marie Blackmore, </a:t>
            </a:r>
            <a:r>
              <a:rPr lang="en-US" i="1" dirty="0">
                <a:solidFill>
                  <a:prstClr val="white"/>
                </a:solidFill>
                <a:latin typeface="Garamond"/>
              </a:rPr>
              <a:t>Psalms</a:t>
            </a:r>
            <a:r>
              <a:rPr lang="en-US" dirty="0">
                <a:solidFill>
                  <a:prstClr val="white"/>
                </a:solidFill>
                <a:latin typeface="Garamond"/>
              </a:rPr>
              <a:t>, Truth Commentaries, pages 100-101)</a:t>
            </a:r>
          </a:p>
        </p:txBody>
      </p:sp>
    </p:spTree>
    <p:extLst>
      <p:ext uri="{BB962C8B-B14F-4D97-AF65-F5344CB8AC3E}">
        <p14:creationId xmlns:p14="http://schemas.microsoft.com/office/powerpoint/2010/main" val="2907481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57200" y="1600206"/>
            <a:ext cx="8229600" cy="4191917"/>
          </a:xfrm>
        </p:spPr>
        <p:txBody>
          <a:bodyPr>
            <a:spAutoFit/>
          </a:bodyPr>
          <a:lstStyle/>
          <a:p>
            <a:pPr>
              <a:buNone/>
            </a:pPr>
            <a:r>
              <a:rPr lang="en-US" u="sng" dirty="0"/>
              <a:t>Character of the </a:t>
            </a:r>
            <a:r>
              <a:rPr lang="en-US" sz="3600" b="1" u="sng" dirty="0"/>
              <a:t>blessed</a:t>
            </a:r>
            <a:r>
              <a:rPr lang="en-US" u="sng" dirty="0"/>
              <a:t> man</a:t>
            </a:r>
            <a:r>
              <a:rPr lang="en-US" dirty="0"/>
              <a:t>. 1:1-2</a:t>
            </a:r>
          </a:p>
          <a:p>
            <a:r>
              <a:rPr lang="en-US" dirty="0"/>
              <a:t>“Evildoers may be given various names (ungodly … sinners … scornful), and so may temptations to participate in evil (walking in their counsel … standing in their way … sitting in their seat) – but all forms of evil are traveling along one path, and all lead to one end (v. 6). All alike are to be avoided (1 Thessalonians 5:22).”</a:t>
            </a:r>
          </a:p>
        </p:txBody>
      </p:sp>
      <p:sp>
        <p:nvSpPr>
          <p:cNvPr id="5" name="TextBox 4">
            <a:extLst>
              <a:ext uri="{FF2B5EF4-FFF2-40B4-BE49-F238E27FC236}">
                <a16:creationId xmlns:a16="http://schemas.microsoft.com/office/drawing/2014/main" id="{994A20A9-2074-4144-9A53-F17B451E7DD3}"/>
              </a:ext>
            </a:extLst>
          </p:cNvPr>
          <p:cNvSpPr txBox="1"/>
          <p:nvPr/>
        </p:nvSpPr>
        <p:spPr>
          <a:xfrm>
            <a:off x="596925" y="6084395"/>
            <a:ext cx="7950153" cy="369332"/>
          </a:xfrm>
          <a:prstGeom prst="rect">
            <a:avLst/>
          </a:prstGeom>
          <a:noFill/>
        </p:spPr>
        <p:txBody>
          <a:bodyPr wrap="square" rtlCol="0">
            <a:spAutoFit/>
          </a:bodyPr>
          <a:lstStyle/>
          <a:p>
            <a:r>
              <a:rPr lang="en-US" dirty="0">
                <a:solidFill>
                  <a:prstClr val="white"/>
                </a:solidFill>
                <a:latin typeface="Garamond"/>
              </a:rPr>
              <a:t>(Evan and Marie Blackmore, </a:t>
            </a:r>
            <a:r>
              <a:rPr lang="en-US" i="1" dirty="0">
                <a:solidFill>
                  <a:prstClr val="white"/>
                </a:solidFill>
                <a:latin typeface="Garamond"/>
              </a:rPr>
              <a:t>Psalms</a:t>
            </a:r>
            <a:r>
              <a:rPr lang="en-US" dirty="0">
                <a:solidFill>
                  <a:prstClr val="white"/>
                </a:solidFill>
                <a:latin typeface="Garamond"/>
              </a:rPr>
              <a:t>, Truth Commentaries, pages 100-101)</a:t>
            </a:r>
          </a:p>
        </p:txBody>
      </p:sp>
    </p:spTree>
    <p:extLst>
      <p:ext uri="{BB962C8B-B14F-4D97-AF65-F5344CB8AC3E}">
        <p14:creationId xmlns:p14="http://schemas.microsoft.com/office/powerpoint/2010/main" val="2212037129"/>
      </p:ext>
    </p:extLst>
  </p:cSld>
  <p:clrMapOvr>
    <a:masterClrMapping/>
  </p:clrMapOvr>
</p:sld>
</file>

<file path=ppt/theme/theme1.xml><?xml version="1.0" encoding="utf-8"?>
<a:theme xmlns:a="http://schemas.openxmlformats.org/drawingml/2006/main" name="Theme1">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1229</Words>
  <Application>Microsoft Office PowerPoint</Application>
  <PresentationFormat>On-screen Show (4:3)</PresentationFormat>
  <Paragraphs>75</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Garamond</vt:lpstr>
      <vt:lpstr>Times New Roman</vt:lpstr>
      <vt:lpstr>TimesNewRomanPSMT</vt:lpstr>
      <vt:lpstr>Wingdings</vt:lpstr>
      <vt:lpstr>Theme1</vt:lpstr>
      <vt:lpstr>Studying the Psalms  Psalms 1</vt:lpstr>
      <vt:lpstr>“Blessed Is The Man”</vt:lpstr>
      <vt:lpstr>Outline of Psalms 1:1-6</vt:lpstr>
      <vt:lpstr>Choices</vt:lpstr>
      <vt:lpstr>Choices</vt:lpstr>
      <vt:lpstr>Blessedness Of The Righteous</vt:lpstr>
      <vt:lpstr>Blessedness Of The Righteous</vt:lpstr>
      <vt:lpstr>Blessedness Of The Righteous</vt:lpstr>
      <vt:lpstr>Blessedness Of The Righteous</vt:lpstr>
      <vt:lpstr>Blessedness Of The Righteous</vt:lpstr>
      <vt:lpstr>Blessedness Of The Righteous</vt:lpstr>
      <vt:lpstr>Blessedness Of The Righteous</vt:lpstr>
      <vt:lpstr>Blessedness Of The Righteous</vt:lpstr>
      <vt:lpstr>Blessedness Of The Righteous</vt:lpstr>
      <vt:lpstr>Blessedness Of The Righteous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Study Of The Psalms (1-23-22)</dc:title>
  <dc:creator>Micky Galloway</dc:creator>
  <cp:lastModifiedBy>Richard Lidh</cp:lastModifiedBy>
  <cp:revision>6</cp:revision>
  <cp:lastPrinted>2022-01-30T01:49:20Z</cp:lastPrinted>
  <dcterms:created xsi:type="dcterms:W3CDTF">2022-01-23T15:19:48Z</dcterms:created>
  <dcterms:modified xsi:type="dcterms:W3CDTF">2022-01-30T01:49:36Z</dcterms:modified>
</cp:coreProperties>
</file>